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59" r:id="rId6"/>
    <p:sldId id="261" r:id="rId7"/>
    <p:sldId id="263" r:id="rId8"/>
    <p:sldId id="260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86667"/>
  </p:normalViewPr>
  <p:slideViewPr>
    <p:cSldViewPr snapToGrid="0" snapToObjects="1">
      <p:cViewPr varScale="1">
        <p:scale>
          <a:sx n="104" d="100"/>
          <a:sy n="104" d="100"/>
        </p:scale>
        <p:origin x="23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eblocke/Box/Residency%20Personal%20Files/Scholarly%20Work/Locke%20Research%20Projects/Presentations%20and%20Articles/Graphs%20for%20Hypercapnia-Hypoxem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PaCO2</a:t>
            </a:r>
            <a:r>
              <a:rPr lang="en-US" baseline="0"/>
              <a:t> at which hypoxemia apparent with normal A-a gradient by age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PaCO2 at 4500 ft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56.27</c:v>
                </c:pt>
                <c:pt idx="1">
                  <c:v>54.370000000000005</c:v>
                </c:pt>
                <c:pt idx="2">
                  <c:v>52.47</c:v>
                </c:pt>
                <c:pt idx="3">
                  <c:v>50.57</c:v>
                </c:pt>
                <c:pt idx="4">
                  <c:v>48.67</c:v>
                </c:pt>
                <c:pt idx="5">
                  <c:v>46.77</c:v>
                </c:pt>
                <c:pt idx="6">
                  <c:v>44.870000000000005</c:v>
                </c:pt>
                <c:pt idx="7">
                  <c:v>42.97</c:v>
                </c:pt>
                <c:pt idx="8">
                  <c:v>41.07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B2-8C46-A36E-F5F5A482529F}"/>
            </c:ext>
          </c:extLst>
        </c:ser>
        <c:ser>
          <c:idx val="1"/>
          <c:order val="1"/>
          <c:tx>
            <c:v>PaCO2 at Sea Level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74.05</c:v>
                </c:pt>
                <c:pt idx="1">
                  <c:v>72.150000000000006</c:v>
                </c:pt>
                <c:pt idx="2">
                  <c:v>70.25</c:v>
                </c:pt>
                <c:pt idx="3">
                  <c:v>68.350000000000009</c:v>
                </c:pt>
                <c:pt idx="4">
                  <c:v>66.45</c:v>
                </c:pt>
                <c:pt idx="5">
                  <c:v>64.55</c:v>
                </c:pt>
                <c:pt idx="6">
                  <c:v>62.650000000000006</c:v>
                </c:pt>
                <c:pt idx="7">
                  <c:v>60.75</c:v>
                </c:pt>
                <c:pt idx="8">
                  <c:v>58.85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B2-8C46-A36E-F5F5A4825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877135"/>
        <c:axId val="66826063"/>
      </c:lineChart>
      <c:catAx>
        <c:axId val="708771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(y)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26063"/>
        <c:crosses val="autoZero"/>
        <c:auto val="1"/>
        <c:lblAlgn val="ctr"/>
        <c:lblOffset val="100"/>
        <c:noMultiLvlLbl val="0"/>
      </c:catAx>
      <c:valAx>
        <c:axId val="6682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PaCO2</a:t>
                </a:r>
                <a:r>
                  <a:rPr lang="en-US" baseline="0"/>
                  <a:t> that will result in hypoxemia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77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5551B-D96A-2744-B84C-64CA6752B275}" type="datetimeFigureOut">
              <a:rPr lang="en-US" smtClean="0"/>
              <a:t>9/29/21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3EE7C-1652-A945-8822-E1AE5A6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 level: </a:t>
            </a:r>
          </a:p>
          <a:p>
            <a:endParaRPr lang="en-US" dirty="0"/>
          </a:p>
          <a:p>
            <a:r>
              <a:rPr lang="en-US" dirty="0"/>
              <a:t>(760 – 47) * .21 =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EE7C-1652-A945-8822-E1AE5A6DA3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onlinelibrary.wiley.com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/10.1111/j.1748-1716.1966.tb03281.x</a:t>
            </a:r>
          </a:p>
          <a:p>
            <a:r>
              <a:rPr lang="en-US" dirty="0"/>
              <a:t>https://</a:t>
            </a:r>
            <a:r>
              <a:rPr lang="en-US" dirty="0" err="1"/>
              <a:t>www.atsjournals.org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/10.1164/arrd.1968.97.3.376?url_ver=Z39.88-2003&amp;rfr_id=ori%3Arid%3Acrossref.org&amp;rfr_dat=</a:t>
            </a:r>
            <a:r>
              <a:rPr lang="en-US" dirty="0" err="1"/>
              <a:t>cr_pub</a:t>
            </a:r>
            <a:r>
              <a:rPr lang="en-US" dirty="0"/>
              <a:t>++0pubmed&amp;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EE7C-1652-A945-8822-E1AE5A6DA3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citeseerx.ist.psu.edu</a:t>
            </a:r>
            <a:r>
              <a:rPr lang="en-US" dirty="0"/>
              <a:t>/</a:t>
            </a:r>
            <a:r>
              <a:rPr lang="en-US" dirty="0" err="1"/>
              <a:t>viewdoc</a:t>
            </a:r>
            <a:r>
              <a:rPr lang="en-US" dirty="0"/>
              <a:t>/</a:t>
            </a:r>
            <a:r>
              <a:rPr lang="en-US" dirty="0" err="1"/>
              <a:t>download?doi</a:t>
            </a:r>
            <a:r>
              <a:rPr lang="en-US" dirty="0"/>
              <a:t>=10.1.1.315.523&amp;rep=rep1&amp;type=pdf</a:t>
            </a:r>
          </a:p>
          <a:p>
            <a:endParaRPr lang="en-US" dirty="0"/>
          </a:p>
          <a:p>
            <a:r>
              <a:rPr lang="en-US" dirty="0"/>
              <a:t>“The decline in PaO2 with age in our study (-0.245 mm Hg/</a:t>
            </a:r>
            <a:r>
              <a:rPr lang="en-US" dirty="0" err="1"/>
              <a:t>yr</a:t>
            </a:r>
            <a:r>
              <a:rPr lang="en-US" dirty="0"/>
              <a:t>) is consistent with the studies of Raine and Bishop (2) (-0.24 mm Hg/</a:t>
            </a:r>
            <a:r>
              <a:rPr lang="en-US" dirty="0" err="1"/>
              <a:t>yr</a:t>
            </a:r>
            <a:r>
              <a:rPr lang="en-US" dirty="0"/>
              <a:t>), Conway and colleagues (4) (-0.22 mm Hg/</a:t>
            </a:r>
            <a:r>
              <a:rPr lang="en-US" dirty="0" err="1"/>
              <a:t>yr</a:t>
            </a:r>
            <a:r>
              <a:rPr lang="en-US" dirty="0"/>
              <a:t>), Marshall and Millar (5) (-0.25 mm Hg/</a:t>
            </a:r>
            <a:r>
              <a:rPr lang="en-US" dirty="0" err="1"/>
              <a:t>yr</a:t>
            </a:r>
            <a:r>
              <a:rPr lang="en-US" dirty="0"/>
              <a:t>), and </a:t>
            </a:r>
            <a:r>
              <a:rPr lang="en-US" dirty="0" err="1"/>
              <a:t>Mellemgaard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EE7C-1652-A945-8822-E1AE5A6DA3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Crapo et al </a:t>
            </a:r>
          </a:p>
          <a:p>
            <a:endParaRPr lang="en-US" dirty="0"/>
          </a:p>
          <a:p>
            <a:r>
              <a:rPr lang="en-US" dirty="0"/>
              <a:t>(PaO2 = 0.1834 PB - 0.2452 * age - 31.453)</a:t>
            </a:r>
          </a:p>
          <a:p>
            <a:endParaRPr lang="en-US" dirty="0"/>
          </a:p>
          <a:p>
            <a:r>
              <a:rPr lang="en-US" dirty="0"/>
              <a:t>PaO2 = 0.1834 * 647 - 0.2452 * age - 31.453)</a:t>
            </a:r>
          </a:p>
          <a:p>
            <a:r>
              <a:rPr lang="en-US" dirty="0"/>
              <a:t>paO2 = 85.01 – 0.2452 * Age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EE7C-1652-A945-8822-E1AE5A6DA3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6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EE7C-1652-A945-8822-E1AE5A6DA3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 ]. Adjust for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EE7C-1652-A945-8822-E1AE5A6DA3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8373-3596-1C45-B574-445585534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4F690-9713-F743-B3BB-45B7D1D27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9D37E-E808-204E-8BBE-0DB3CDB2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55-442A-394E-98B4-B77259C7FEA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7C6A3-E41E-EE4B-8F80-202F59C6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CE1FE-9027-DA49-823C-C915E58B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0BCC-012E-0C4B-AE65-5A3B461F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9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0923-19FA-A448-899F-6EC4602E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BBCD1-633D-5949-B940-E03E02FC7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A073F-081A-6F48-BFAB-8CB70643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55-442A-394E-98B4-B77259C7FEA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AC0BD-7D56-C64E-98BA-E7AE2824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461F5-A606-4842-BF83-67D9817E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0BCC-012E-0C4B-AE65-5A3B461F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0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345EF-D6FD-F049-A398-75686DF84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E4CF0-7431-D544-9163-46EECF18C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C6531-2E12-E444-ADA8-5E7A2F09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55-442A-394E-98B4-B77259C7FEA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967D9-CDA2-7646-ACDF-1D96EA31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0DE92-7112-A845-BA5E-21840825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0BCC-012E-0C4B-AE65-5A3B461F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18B7-60D4-A64F-A210-26AEEDA2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BB2-B27C-5546-828E-AA58AFBC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C276E-E103-CD4F-8A56-851D9807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55-442A-394E-98B4-B77259C7FEA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18776-C2AB-9E4F-A483-0FAB1A0C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219A-2927-984E-925A-B60115A6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0BCC-012E-0C4B-AE65-5A3B461F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1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57D6-6297-0A45-BB72-65A17238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768AD-B6A8-5542-9FD7-30C57F94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B31E9-2137-AC45-9FC8-9C7DFC1D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55-442A-394E-98B4-B77259C7FEA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3417C-BD08-514D-90D3-9939DEE6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23FB7-8153-2941-A028-47B39EC6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0BCC-012E-0C4B-AE65-5A3B461F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0682-407A-654D-A8E4-FFBA1A03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905AB-975D-E04E-BAF9-72238A39D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74CE7-713A-1D44-94C8-24C2CB6C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BA7C3-1D02-EA43-9BA3-82E1E725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55-442A-394E-98B4-B77259C7FEA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57730-52FB-FE4C-BF0D-1FEB2263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BBCBC-AC3F-E24E-AF69-F34411F6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0BCC-012E-0C4B-AE65-5A3B461F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F214-9E16-7445-B897-43E67383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1F077-AF36-9248-9673-B0C0C95B8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0AE32-63CE-B14D-88A4-3344292C0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A7537-B202-844F-9A46-0D03A7B9D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F98EE-E451-D041-9F28-8E2803CAA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47BCD-26A4-F74D-BDE7-B6E9BF30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55-442A-394E-98B4-B77259C7FEA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92BF25-43BD-F64E-B55B-5891030C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7158DD-BCAB-E14D-9844-BFBD8FAB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0BCC-012E-0C4B-AE65-5A3B461F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18B2-9B0A-434B-A32E-A2C4989F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5584F-72C1-894B-B60D-5AB62C09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55-442A-394E-98B4-B77259C7FEA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34A18-DCB6-734A-A7E8-6C550A61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21C73-BCA0-5F4F-A0B9-3972085F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0BCC-012E-0C4B-AE65-5A3B461F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5AC7C-E358-954E-9DE7-D8EA07F0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55-442A-394E-98B4-B77259C7FEA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59892-D618-B84D-A3C6-985FF19F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93758-C365-9946-91FD-B3AC0A7D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0BCC-012E-0C4B-AE65-5A3B461F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C2D3-085A-1848-9B7B-16071B8C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B528-F6FC-B744-971F-3B9E31A90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56A1F-B5AF-4442-AC5F-1CCDEAF50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C9539-A87A-6846-954A-42273F65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55-442A-394E-98B4-B77259C7FEA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109BC-7620-F440-B197-38C36574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65276-2B82-D046-8B92-5159412C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0BCC-012E-0C4B-AE65-5A3B461F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A313-C10D-A645-A20A-8F1C9D72E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231B7-E2A3-BE4C-B633-99A6E0400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B927E-61E3-8143-9A30-8D778C6D8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68E07-9E8A-3A44-A869-9DE8C995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55-442A-394E-98B4-B77259C7FEA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14BFC-62A8-F848-B41B-C0F843F1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A621B-66E1-894A-943F-5177FEFE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0BCC-012E-0C4B-AE65-5A3B461F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0A5EC-F64B-D04D-86A3-3F9C7D83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FE0E0-FF5D-FB4C-844D-3125058F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49464-E317-A241-AA14-FDAACB6FD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F9855-442A-394E-98B4-B77259C7FEA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69CB0-8EBB-CD40-9B73-D0F3D39CD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13DA-7AAC-A24A-908A-E270698A3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0BCC-012E-0C4B-AE65-5A3B461F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3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F29E-CE64-7E40-8AD5-C4B4E947F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doe hypercapnia cause hypoxemia in SLC?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F366C-467B-F64C-B9D9-ECF0F037A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Locke, MD</a:t>
            </a:r>
          </a:p>
          <a:p>
            <a:r>
              <a:rPr lang="en-US" dirty="0"/>
              <a:t>Pulmonary and Critical Care Fellow</a:t>
            </a:r>
          </a:p>
        </p:txBody>
      </p:sp>
    </p:spTree>
    <p:extLst>
      <p:ext uri="{BB962C8B-B14F-4D97-AF65-F5344CB8AC3E}">
        <p14:creationId xmlns:p14="http://schemas.microsoft.com/office/powerpoint/2010/main" val="103459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16D7-4DE0-FA46-8419-6A1C24F5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hypoxemia noticeable?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E13AB-245A-C54F-AA9D-873D43C1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SpO2 &lt;90% catches people’s attention</a:t>
            </a:r>
          </a:p>
          <a:p>
            <a:r>
              <a:rPr lang="en-US" dirty="0"/>
              <a:t>Corresponds to a PaO2 of ~55 mmHg (depending exactly on the individual’s oxygen hemoglobin dissociation curve. </a:t>
            </a:r>
          </a:p>
          <a:p>
            <a:r>
              <a:rPr lang="en-US" dirty="0"/>
              <a:t>Normal A-a gradient? 4 + (0.25 * Age) </a:t>
            </a:r>
          </a:p>
          <a:p>
            <a:pPr lvl="1"/>
            <a:r>
              <a:rPr lang="en-US" dirty="0"/>
              <a:t>Critical PAO2 = paO2 + (A-a gradient)</a:t>
            </a:r>
          </a:p>
          <a:p>
            <a:pPr lvl="1"/>
            <a:r>
              <a:rPr lang="en-US" dirty="0"/>
              <a:t>Critical PAO2 = 51 + 0.25 * Age</a:t>
            </a:r>
          </a:p>
        </p:txBody>
      </p:sp>
    </p:spTree>
    <p:extLst>
      <p:ext uri="{BB962C8B-B14F-4D97-AF65-F5344CB8AC3E}">
        <p14:creationId xmlns:p14="http://schemas.microsoft.com/office/powerpoint/2010/main" val="426208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C637-ADF6-4945-9AD9-079002C4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measures: Crapo et al.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28E19-0EFD-174D-ADE9-8DCBE2CC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7897" cy="4351338"/>
          </a:xfrm>
        </p:spPr>
        <p:txBody>
          <a:bodyPr/>
          <a:lstStyle/>
          <a:p>
            <a:r>
              <a:rPr lang="en-US" dirty="0"/>
              <a:t>PaO2 by age:</a:t>
            </a:r>
          </a:p>
          <a:p>
            <a:r>
              <a:rPr lang="en-US" dirty="0"/>
              <a:t>-0.25 mmHg / </a:t>
            </a:r>
            <a:r>
              <a:rPr lang="en-US" dirty="0" err="1"/>
              <a:t>yr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57007-A2D2-5C4A-B911-46167B60A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173" y="1260475"/>
            <a:ext cx="77724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7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E654-2B2E-8F47-9B84-AAE33296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PaCO2 with normal A-a gradient?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76C0D-D592-5A4C-8012-4B2EEA472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Combining critical PAO2 with expected PAO2 by CO2:</a:t>
            </a:r>
          </a:p>
          <a:p>
            <a:r>
              <a:rPr lang="en-US" dirty="0"/>
              <a:t>51 + (0.25 * Age) = 126.63 – 1.3 * Pa</a:t>
            </a:r>
            <a:r>
              <a:rPr lang="en-US" baseline="-25000" dirty="0"/>
              <a:t>CO2</a:t>
            </a:r>
            <a:endParaRPr lang="en-US" dirty="0"/>
          </a:p>
          <a:p>
            <a:r>
              <a:rPr lang="en-US" dirty="0"/>
              <a:t>75.63 - 0.25*Age = 1.3 * PaCO2</a:t>
            </a:r>
          </a:p>
          <a:p>
            <a:r>
              <a:rPr lang="en-US" dirty="0"/>
              <a:t>58.17 - .19 * Age = PaCO2</a:t>
            </a:r>
          </a:p>
          <a:p>
            <a:endParaRPr lang="en-US" dirty="0"/>
          </a:p>
          <a:p>
            <a:r>
              <a:rPr lang="en-US" dirty="0"/>
              <a:t>For someone who is 60? </a:t>
            </a:r>
          </a:p>
          <a:p>
            <a:pPr lvl="1"/>
            <a:r>
              <a:rPr lang="en-US" b="1" dirty="0"/>
              <a:t>Pa</a:t>
            </a:r>
            <a:r>
              <a:rPr lang="en-US" b="1" baseline="-25000" dirty="0"/>
              <a:t>CO2 </a:t>
            </a:r>
            <a:r>
              <a:rPr lang="en-US" b="1" dirty="0"/>
              <a:t>= 46.77 mmHg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2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6BAE-ECCE-7844-956C-4BFFAFEE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at sea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035C-066A-0A45-B03E-FA33AF594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 level:</a:t>
            </a:r>
          </a:p>
          <a:p>
            <a:r>
              <a:rPr lang="en-US" dirty="0"/>
              <a:t>PA</a:t>
            </a:r>
            <a:r>
              <a:rPr lang="en-US" baseline="-25000" dirty="0"/>
              <a:t>O2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149.73 </a:t>
            </a:r>
            <a:r>
              <a:rPr lang="en-US" dirty="0"/>
              <a:t>– 1.3 * Pa</a:t>
            </a:r>
            <a:r>
              <a:rPr lang="en-US" baseline="-25000" dirty="0"/>
              <a:t>CO2</a:t>
            </a:r>
          </a:p>
          <a:p>
            <a:r>
              <a:rPr lang="en-US" dirty="0"/>
              <a:t>51 + (0.25 * Age) = 149.73 – 1.3 * Pa</a:t>
            </a:r>
            <a:r>
              <a:rPr lang="en-US" baseline="-25000" dirty="0"/>
              <a:t>CO2</a:t>
            </a:r>
            <a:endParaRPr lang="en-US" dirty="0"/>
          </a:p>
          <a:p>
            <a:r>
              <a:rPr lang="en-US" dirty="0"/>
              <a:t>75.95 - .19 * Age = PaCO2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6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D2B7BE-0FC9-3344-AE58-83AD42304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203822"/>
              </p:ext>
            </p:extLst>
          </p:nvPr>
        </p:nvGraphicFramePr>
        <p:xfrm>
          <a:off x="501048" y="378940"/>
          <a:ext cx="11386151" cy="624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708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AB09-5BDD-B342-9597-EAAA9FB0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elevation plays in to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4C4DC-1C6A-3246-B64E-1A9CB6059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pAtm</a:t>
            </a:r>
            <a:r>
              <a:rPr lang="en-US" dirty="0"/>
              <a:t> = 760 * e</a:t>
            </a:r>
            <a:r>
              <a:rPr lang="en-US" baseline="30000" dirty="0"/>
              <a:t>(Elevation/-7000)</a:t>
            </a:r>
            <a:endParaRPr lang="en-US" dirty="0"/>
          </a:p>
          <a:p>
            <a:r>
              <a:rPr lang="en-US" dirty="0"/>
              <a:t>Expected PaCO2 by elevation? </a:t>
            </a:r>
          </a:p>
        </p:txBody>
      </p:sp>
    </p:spTree>
    <p:extLst>
      <p:ext uri="{BB962C8B-B14F-4D97-AF65-F5344CB8AC3E}">
        <p14:creationId xmlns:p14="http://schemas.microsoft.com/office/powerpoint/2010/main" val="56844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1EB8-E0D0-1047-8F9F-8E5FE67E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</a:t>
            </a:r>
            <a:r>
              <a:rPr lang="en-US"/>
              <a:t>compensation (From Grissom)</a:t>
            </a:r>
            <a:endParaRPr lang="en-US" dirty="0"/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D3D4CF64-09AE-4442-BFA7-4859D8155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1904" y="1825625"/>
            <a:ext cx="6868191" cy="4351338"/>
          </a:xfrm>
        </p:spPr>
      </p:pic>
    </p:spTree>
    <p:extLst>
      <p:ext uri="{BB962C8B-B14F-4D97-AF65-F5344CB8AC3E}">
        <p14:creationId xmlns:p14="http://schemas.microsoft.com/office/powerpoint/2010/main" val="187966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873B-8170-314F-9795-97E3F6F0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3988-04A1-594D-9A14-AC857D56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hypercapnia in general is PaCO2 over 45 mmHg. However, at SLC elevation a PaCO2 of 42 mmHg has the same prognostic significance due to altitude induced hyperventilation. </a:t>
            </a:r>
          </a:p>
          <a:p>
            <a:pPr lvl="1"/>
            <a:r>
              <a:rPr lang="en-US" dirty="0"/>
              <a:t>More on this later.</a:t>
            </a:r>
          </a:p>
        </p:txBody>
      </p:sp>
    </p:spTree>
    <p:extLst>
      <p:ext uri="{BB962C8B-B14F-4D97-AF65-F5344CB8AC3E}">
        <p14:creationId xmlns:p14="http://schemas.microsoft.com/office/powerpoint/2010/main" val="422837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D8D5-BB1C-A947-969F-9E6385B0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Equation,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A96D-D9A5-8644-B497-4FEF08CFF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</a:t>
            </a:r>
            <a:r>
              <a:rPr lang="en-US" baseline="-25000" dirty="0"/>
              <a:t>O2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Pi</a:t>
            </a:r>
            <a:r>
              <a:rPr lang="en-US" baseline="-25000" dirty="0">
                <a:solidFill>
                  <a:srgbClr val="FF0000"/>
                </a:solidFill>
              </a:rPr>
              <a:t>O2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(Pa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 RQ)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Pi</a:t>
            </a:r>
            <a:r>
              <a:rPr lang="en-US" baseline="-25000" dirty="0">
                <a:solidFill>
                  <a:srgbClr val="FF0000"/>
                </a:solidFill>
              </a:rPr>
              <a:t>O2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= represents O2 arriving at the alveoli, which becomes saturated with H</a:t>
            </a:r>
            <a:r>
              <a:rPr lang="en-US" baseline="-25000" dirty="0"/>
              <a:t>2</a:t>
            </a:r>
            <a:r>
              <a:rPr lang="en-US" dirty="0"/>
              <a:t>O through the airways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Pi</a:t>
            </a:r>
            <a:r>
              <a:rPr lang="en-US" baseline="-25000" dirty="0">
                <a:solidFill>
                  <a:srgbClr val="FF0000"/>
                </a:solidFill>
              </a:rPr>
              <a:t>O2</a:t>
            </a:r>
            <a:r>
              <a:rPr lang="en-US" dirty="0">
                <a:solidFill>
                  <a:srgbClr val="FF0000"/>
                </a:solidFill>
              </a:rPr>
              <a:t>* = (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atm</a:t>
            </a:r>
            <a:r>
              <a:rPr lang="en-US" dirty="0">
                <a:solidFill>
                  <a:srgbClr val="FF0000"/>
                </a:solidFill>
              </a:rPr>
              <a:t> – P</a:t>
            </a:r>
            <a:r>
              <a:rPr lang="en-US" baseline="-25000" dirty="0">
                <a:solidFill>
                  <a:srgbClr val="FF0000"/>
                </a:solidFill>
              </a:rPr>
              <a:t>H2O</a:t>
            </a:r>
            <a:r>
              <a:rPr lang="en-US" dirty="0">
                <a:solidFill>
                  <a:srgbClr val="FF0000"/>
                </a:solidFill>
              </a:rPr>
              <a:t>) * Fi</a:t>
            </a:r>
            <a:r>
              <a:rPr lang="en-US" baseline="-25000" dirty="0">
                <a:solidFill>
                  <a:srgbClr val="FF0000"/>
                </a:solidFill>
              </a:rPr>
              <a:t>O2</a:t>
            </a:r>
            <a:r>
              <a:rPr lang="en-US" dirty="0"/>
              <a:t>, P</a:t>
            </a:r>
            <a:r>
              <a:rPr lang="en-US" baseline="-25000" dirty="0"/>
              <a:t>H2O</a:t>
            </a:r>
            <a:r>
              <a:rPr lang="en-US" dirty="0"/>
              <a:t> taken to be 47, but varies w/ Temp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 RQ </a:t>
            </a:r>
            <a:r>
              <a:rPr lang="en-US" dirty="0"/>
              <a:t>represents the volume of O</a:t>
            </a:r>
            <a:r>
              <a:rPr lang="en-US" baseline="-25000" dirty="0"/>
              <a:t>2</a:t>
            </a:r>
            <a:r>
              <a:rPr lang="en-US" dirty="0"/>
              <a:t> in the alveoli removed into the blood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D8D5-BB1C-A947-969F-9E6385B0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Equation,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A96D-D9A5-8644-B497-4FEF08CFF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</a:t>
            </a:r>
            <a:r>
              <a:rPr lang="en-US" baseline="-25000" dirty="0"/>
              <a:t>O2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atm</a:t>
            </a:r>
            <a:r>
              <a:rPr lang="en-US" dirty="0">
                <a:solidFill>
                  <a:srgbClr val="FF0000"/>
                </a:solidFill>
              </a:rPr>
              <a:t> – P</a:t>
            </a:r>
            <a:r>
              <a:rPr lang="en-US" baseline="-25000" dirty="0">
                <a:solidFill>
                  <a:srgbClr val="FF0000"/>
                </a:solidFill>
              </a:rPr>
              <a:t>H2O</a:t>
            </a:r>
            <a:r>
              <a:rPr lang="en-US" dirty="0">
                <a:solidFill>
                  <a:srgbClr val="FF0000"/>
                </a:solidFill>
              </a:rPr>
              <a:t>) * Fi</a:t>
            </a:r>
            <a:r>
              <a:rPr lang="en-US" baseline="-25000" dirty="0">
                <a:solidFill>
                  <a:srgbClr val="FF0000"/>
                </a:solidFill>
              </a:rPr>
              <a:t>O2</a:t>
            </a:r>
            <a:r>
              <a:rPr lang="en-US" dirty="0"/>
              <a:t>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(Pa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 RQ)</a:t>
            </a:r>
            <a:endParaRPr lang="en-US" dirty="0"/>
          </a:p>
          <a:p>
            <a:pPr lvl="1"/>
            <a:r>
              <a:rPr lang="en-US" dirty="0"/>
              <a:t>Gases obey Dalton’s Law – Total pressure equals the sum of all the partial pressures (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= P</a:t>
            </a:r>
            <a:r>
              <a:rPr lang="en-US" baseline="-25000" dirty="0"/>
              <a:t>N2</a:t>
            </a:r>
            <a:r>
              <a:rPr lang="en-US" dirty="0"/>
              <a:t> + P</a:t>
            </a:r>
            <a:r>
              <a:rPr lang="en-US" baseline="-25000" dirty="0"/>
              <a:t>O2</a:t>
            </a:r>
            <a:r>
              <a:rPr lang="en-US" dirty="0"/>
              <a:t> + P</a:t>
            </a:r>
            <a:r>
              <a:rPr lang="en-US" baseline="-25000" dirty="0"/>
              <a:t>CO2</a:t>
            </a:r>
            <a:r>
              <a:rPr lang="en-US" dirty="0"/>
              <a:t> + P</a:t>
            </a:r>
            <a:r>
              <a:rPr lang="en-US" baseline="-25000" dirty="0"/>
              <a:t>H2O</a:t>
            </a:r>
            <a:r>
              <a:rPr lang="en-US" dirty="0"/>
              <a:t>). </a:t>
            </a:r>
            <a:r>
              <a:rPr lang="en-US" b="1" dirty="0"/>
              <a:t>Not quite true but close</a:t>
            </a:r>
          </a:p>
          <a:p>
            <a:pPr lvl="1"/>
            <a:r>
              <a:rPr lang="en-US" dirty="0"/>
              <a:t>Alveolar Gases are completely saturated with water vapor. </a:t>
            </a:r>
            <a:r>
              <a:rPr lang="en-US" b="1" dirty="0"/>
              <a:t>True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in Alveoli is in equilibrium with CO2 in in pulmonary capillaries:  PA</a:t>
            </a:r>
            <a:r>
              <a:rPr lang="en-US" baseline="-25000" dirty="0"/>
              <a:t>CO2</a:t>
            </a:r>
            <a:r>
              <a:rPr lang="en-US" dirty="0"/>
              <a:t> = Pa</a:t>
            </a:r>
            <a:r>
              <a:rPr lang="en-US" baseline="-25000" dirty="0"/>
              <a:t>CO2</a:t>
            </a:r>
            <a:r>
              <a:rPr lang="en-US" dirty="0"/>
              <a:t>. </a:t>
            </a:r>
            <a:r>
              <a:rPr lang="en-US" b="1" dirty="0"/>
              <a:t>Essentially always true</a:t>
            </a:r>
          </a:p>
          <a:p>
            <a:pPr lvl="1"/>
            <a:r>
              <a:rPr lang="en-US" dirty="0"/>
              <a:t>Inspired gas contains no CO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r>
              <a:rPr lang="en-US" b="1" dirty="0"/>
              <a:t>Not quite true but close if breathing atm air</a:t>
            </a:r>
          </a:p>
          <a:p>
            <a:pPr lvl="1"/>
            <a:r>
              <a:rPr lang="en-US" dirty="0"/>
              <a:t>Amount of gas inspired/utilized is equal to amount of gas expired/created by metabolism (e.g. RQ = 1) – </a:t>
            </a:r>
            <a:r>
              <a:rPr lang="en-US" b="1" dirty="0"/>
              <a:t>not true, but close in most circumstances.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Addressed by complete equation on next slide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2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D8D5-BB1C-A947-969F-9E6385B0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Equation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A96D-D9A5-8644-B497-4FEF08CFF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</a:t>
            </a:r>
            <a:r>
              <a:rPr lang="en-US" baseline="-25000" dirty="0"/>
              <a:t>O2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atm</a:t>
            </a:r>
            <a:r>
              <a:rPr lang="en-US" dirty="0">
                <a:solidFill>
                  <a:srgbClr val="FF0000"/>
                </a:solidFill>
              </a:rPr>
              <a:t> – P</a:t>
            </a:r>
            <a:r>
              <a:rPr lang="en-US" baseline="-25000" dirty="0">
                <a:solidFill>
                  <a:srgbClr val="FF0000"/>
                </a:solidFill>
              </a:rPr>
              <a:t>H2O</a:t>
            </a:r>
            <a:r>
              <a:rPr lang="en-US" dirty="0">
                <a:solidFill>
                  <a:srgbClr val="FF0000"/>
                </a:solidFill>
              </a:rPr>
              <a:t>) * Fi</a:t>
            </a:r>
            <a:r>
              <a:rPr lang="en-US" baseline="-25000" dirty="0">
                <a:solidFill>
                  <a:srgbClr val="FF0000"/>
                </a:solidFill>
              </a:rPr>
              <a:t>O2</a:t>
            </a:r>
            <a:r>
              <a:rPr lang="en-US" dirty="0"/>
              <a:t>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(Pa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 RQ)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atm</a:t>
            </a:r>
            <a:r>
              <a:rPr lang="en-US" dirty="0">
                <a:solidFill>
                  <a:srgbClr val="FF0000"/>
                </a:solidFill>
              </a:rPr>
              <a:t> – P</a:t>
            </a:r>
            <a:r>
              <a:rPr lang="en-US" baseline="-25000" dirty="0">
                <a:solidFill>
                  <a:srgbClr val="FF0000"/>
                </a:solidFill>
              </a:rPr>
              <a:t>H2O</a:t>
            </a:r>
            <a:r>
              <a:rPr lang="en-US" dirty="0">
                <a:solidFill>
                  <a:srgbClr val="FF0000"/>
                </a:solidFill>
              </a:rPr>
              <a:t>) * Fi</a:t>
            </a:r>
            <a:r>
              <a:rPr lang="en-US" baseline="-25000" dirty="0">
                <a:solidFill>
                  <a:srgbClr val="FF0000"/>
                </a:solidFill>
              </a:rPr>
              <a:t>O2</a:t>
            </a:r>
            <a:r>
              <a:rPr lang="en-US" dirty="0"/>
              <a:t> = represents O2 arriving at the alveoli, which becomes saturated with H</a:t>
            </a:r>
            <a:r>
              <a:rPr lang="en-US" baseline="-25000" dirty="0"/>
              <a:t>2</a:t>
            </a:r>
            <a:r>
              <a:rPr lang="en-US" dirty="0"/>
              <a:t>O through the airways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 RQ </a:t>
            </a:r>
            <a:r>
              <a:rPr lang="en-US" dirty="0"/>
              <a:t>represents the volume of O2 in the alveoli removed into the blood</a:t>
            </a:r>
          </a:p>
          <a:p>
            <a:pPr lvl="1"/>
            <a:r>
              <a:rPr lang="en-US" dirty="0"/>
              <a:t>However: if RQ =/= 1, we know that every O</a:t>
            </a:r>
            <a:r>
              <a:rPr lang="en-US" baseline="-25000" dirty="0"/>
              <a:t>2</a:t>
            </a:r>
            <a:r>
              <a:rPr lang="en-US" dirty="0"/>
              <a:t> molecule leaving the alveoli is </a:t>
            </a:r>
            <a:r>
              <a:rPr lang="en-US" b="1" dirty="0"/>
              <a:t>NOT</a:t>
            </a:r>
            <a:r>
              <a:rPr lang="en-US" dirty="0"/>
              <a:t> replaced by 1 molecule of CO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E.g. RQ = 0.8, VO</a:t>
            </a:r>
            <a:r>
              <a:rPr lang="en-US" baseline="-25000" dirty="0"/>
              <a:t>2</a:t>
            </a:r>
            <a:r>
              <a:rPr lang="en-US" dirty="0"/>
              <a:t> might be 0.25 L/min, VCO</a:t>
            </a:r>
            <a:r>
              <a:rPr lang="en-US" baseline="-25000" dirty="0"/>
              <a:t>2</a:t>
            </a:r>
            <a:r>
              <a:rPr lang="en-US" dirty="0"/>
              <a:t> might be 0.20 L/min</a:t>
            </a:r>
          </a:p>
          <a:p>
            <a:pPr lvl="1"/>
            <a:r>
              <a:rPr lang="en-US" dirty="0"/>
              <a:t>Thus, at steady state – 0.05 L/min must passively diffuse into the alveoli</a:t>
            </a:r>
          </a:p>
        </p:txBody>
      </p:sp>
    </p:spTree>
    <p:extLst>
      <p:ext uri="{BB962C8B-B14F-4D97-AF65-F5344CB8AC3E}">
        <p14:creationId xmlns:p14="http://schemas.microsoft.com/office/powerpoint/2010/main" val="139382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D8D5-BB1C-A947-969F-9E6385B0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Equation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A96D-D9A5-8644-B497-4FEF08CFF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However: if RQ =/= 1, we know that every O2 molecule leaving the alveoli is </a:t>
            </a:r>
            <a:r>
              <a:rPr lang="en-US" b="1" dirty="0"/>
              <a:t>NOT</a:t>
            </a:r>
            <a:r>
              <a:rPr lang="en-US" dirty="0"/>
              <a:t> replaced by 1 molecule of CO2. 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p</a:t>
            </a:r>
            <a:r>
              <a:rPr lang="en-US" dirty="0"/>
              <a:t> (passive) = |VO</a:t>
            </a:r>
            <a:r>
              <a:rPr lang="en-US" baseline="-25000" dirty="0"/>
              <a:t>2</a:t>
            </a:r>
            <a:r>
              <a:rPr lang="en-US" dirty="0"/>
              <a:t> – VCO</a:t>
            </a:r>
            <a:r>
              <a:rPr lang="en-US" baseline="-25000" dirty="0"/>
              <a:t>2</a:t>
            </a:r>
            <a:r>
              <a:rPr lang="en-US" dirty="0"/>
              <a:t>|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DOI 10.1093/</a:t>
            </a:r>
            <a:r>
              <a:rPr lang="en-US" dirty="0" err="1"/>
              <a:t>bjaceaccp</a:t>
            </a:r>
            <a:r>
              <a:rPr lang="en-US" dirty="0"/>
              <a:t>/mkh008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DC5533E-7DB7-F449-A0DF-C57FDFCD6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26464"/>
            <a:ext cx="5879397" cy="35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7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D8D5-BB1C-A947-969F-9E6385B0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Equation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A96D-D9A5-8644-B497-4FEF08CFF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However: if RQ =/= 1, we know that every O2 molecule leaving the alveoli is </a:t>
            </a:r>
            <a:r>
              <a:rPr lang="en-US" b="1" dirty="0"/>
              <a:t>NOT</a:t>
            </a:r>
            <a:r>
              <a:rPr lang="en-US" dirty="0"/>
              <a:t> replaced by 1 molecule of CO2. 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p</a:t>
            </a:r>
            <a:r>
              <a:rPr lang="en-US" dirty="0"/>
              <a:t> (passive) = |VO2 – VCO2|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</a:t>
            </a:r>
            <a:r>
              <a:rPr lang="en-US" b="1" dirty="0"/>
              <a:t>Fi</a:t>
            </a:r>
            <a:r>
              <a:rPr lang="en-US" b="1" baseline="-25000" dirty="0"/>
              <a:t>O2</a:t>
            </a:r>
            <a:r>
              <a:rPr lang="en-US" b="1" dirty="0"/>
              <a:t> * (1-RQ) is much less than 1,</a:t>
            </a:r>
            <a:r>
              <a:rPr lang="en-US" dirty="0"/>
              <a:t> this term is small and can be safely ignored.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DOI 10.1093/</a:t>
            </a:r>
            <a:r>
              <a:rPr lang="en-US" dirty="0" err="1"/>
              <a:t>bjaceaccp</a:t>
            </a:r>
            <a:r>
              <a:rPr lang="en-US" dirty="0"/>
              <a:t>/mkh008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B5FBF7F-48F1-584D-B3F0-0EC8A413D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126" y="1825625"/>
            <a:ext cx="3898108" cy="38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D8D5-BB1C-A947-969F-9E6385B0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Equation,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A96D-D9A5-8644-B497-4FEF08CFF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</a:t>
            </a:r>
            <a:r>
              <a:rPr lang="en-US" baseline="-25000" dirty="0"/>
              <a:t>O2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atm</a:t>
            </a:r>
            <a:r>
              <a:rPr lang="en-US" dirty="0">
                <a:solidFill>
                  <a:srgbClr val="FF0000"/>
                </a:solidFill>
              </a:rPr>
              <a:t> – P</a:t>
            </a:r>
            <a:r>
              <a:rPr lang="en-US" baseline="-25000" dirty="0">
                <a:solidFill>
                  <a:srgbClr val="FF0000"/>
                </a:solidFill>
              </a:rPr>
              <a:t>H2O</a:t>
            </a:r>
            <a:r>
              <a:rPr lang="en-US" dirty="0">
                <a:solidFill>
                  <a:srgbClr val="FF0000"/>
                </a:solidFill>
              </a:rPr>
              <a:t>) * Fi</a:t>
            </a:r>
            <a:r>
              <a:rPr lang="en-US" baseline="-25000" dirty="0">
                <a:solidFill>
                  <a:srgbClr val="FF0000"/>
                </a:solidFill>
              </a:rPr>
              <a:t>O2</a:t>
            </a:r>
            <a:r>
              <a:rPr lang="en-US" dirty="0"/>
              <a:t>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(Pa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 RQ)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 Fi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O2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* Pa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* (1-RQ)/RQ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atm</a:t>
            </a:r>
            <a:r>
              <a:rPr lang="en-US" dirty="0">
                <a:solidFill>
                  <a:srgbClr val="FF0000"/>
                </a:solidFill>
              </a:rPr>
              <a:t> – P</a:t>
            </a:r>
            <a:r>
              <a:rPr lang="en-US" baseline="-25000" dirty="0">
                <a:solidFill>
                  <a:srgbClr val="FF0000"/>
                </a:solidFill>
              </a:rPr>
              <a:t>H2O</a:t>
            </a:r>
            <a:r>
              <a:rPr lang="en-US" dirty="0">
                <a:solidFill>
                  <a:srgbClr val="FF0000"/>
                </a:solidFill>
              </a:rPr>
              <a:t>) * Fi</a:t>
            </a:r>
            <a:r>
              <a:rPr lang="en-US" baseline="-25000" dirty="0">
                <a:solidFill>
                  <a:srgbClr val="FF0000"/>
                </a:solidFill>
              </a:rPr>
              <a:t>O2</a:t>
            </a:r>
            <a:r>
              <a:rPr lang="en-US" dirty="0"/>
              <a:t> = represents O2 arriving at the alveoli, which becomes saturated with H2O through the airways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 RQ </a:t>
            </a:r>
            <a:r>
              <a:rPr lang="en-US" dirty="0"/>
              <a:t>represents the volume of O2 in the alveoli removed into the blood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O2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* Pa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* (1-RQ)/RQ</a:t>
            </a:r>
            <a:r>
              <a:rPr lang="en-US" dirty="0"/>
              <a:t> represents the passive flow that must occur to maintain steady state when RQ =/= 1, because every O</a:t>
            </a:r>
            <a:r>
              <a:rPr lang="en-US" baseline="-25000" dirty="0"/>
              <a:t>2</a:t>
            </a:r>
            <a:r>
              <a:rPr lang="en-US" dirty="0"/>
              <a:t> molecule leaving the alveoli is </a:t>
            </a:r>
            <a:r>
              <a:rPr lang="en-US" b="1" dirty="0"/>
              <a:t>NOT</a:t>
            </a:r>
            <a:r>
              <a:rPr lang="en-US" dirty="0"/>
              <a:t> replaced by 1 molecule of CO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1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E45B-C8BD-C149-A79D-A97AA350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SLC Average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33F7-E48C-9248-8C04-33072791B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</a:t>
            </a:r>
            <a:r>
              <a:rPr lang="en-US" baseline="-25000" dirty="0"/>
              <a:t>O2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atm</a:t>
            </a:r>
            <a:r>
              <a:rPr lang="en-US" dirty="0">
                <a:solidFill>
                  <a:srgbClr val="FF0000"/>
                </a:solidFill>
              </a:rPr>
              <a:t> – P</a:t>
            </a:r>
            <a:r>
              <a:rPr lang="en-US" baseline="-25000" dirty="0">
                <a:solidFill>
                  <a:srgbClr val="FF0000"/>
                </a:solidFill>
              </a:rPr>
              <a:t>H2O</a:t>
            </a:r>
            <a:r>
              <a:rPr lang="en-US" dirty="0">
                <a:solidFill>
                  <a:srgbClr val="FF0000"/>
                </a:solidFill>
              </a:rPr>
              <a:t>) * Fi</a:t>
            </a:r>
            <a:r>
              <a:rPr lang="en-US" baseline="-25000" dirty="0">
                <a:solidFill>
                  <a:srgbClr val="FF0000"/>
                </a:solidFill>
              </a:rPr>
              <a:t>O2</a:t>
            </a:r>
            <a:r>
              <a:rPr lang="en-US" dirty="0"/>
              <a:t>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(Pa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 RQ)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+ Fi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O2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* Pa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* (1-RQ)/RQ</a:t>
            </a:r>
            <a:endParaRPr lang="en-US" dirty="0"/>
          </a:p>
          <a:p>
            <a:r>
              <a:rPr lang="en-US" dirty="0"/>
              <a:t>PA</a:t>
            </a:r>
            <a:r>
              <a:rPr lang="en-US" baseline="-25000" dirty="0"/>
              <a:t>O2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(650 – 47) * 0.21</a:t>
            </a:r>
            <a:r>
              <a:rPr lang="en-US" dirty="0"/>
              <a:t>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(Pa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 0.8)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+ 0.21 * Pa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* (1-0.8)/0.8</a:t>
            </a:r>
            <a:endParaRPr lang="en-US" dirty="0"/>
          </a:p>
          <a:p>
            <a:r>
              <a:rPr lang="en-US" dirty="0"/>
              <a:t>PA</a:t>
            </a:r>
            <a:r>
              <a:rPr lang="en-US" baseline="-25000" dirty="0"/>
              <a:t>O2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126.63 </a:t>
            </a:r>
            <a:r>
              <a:rPr lang="en-US" dirty="0"/>
              <a:t>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(Pa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 0.8)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+ 0.05 * Pa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CO2</a:t>
            </a:r>
          </a:p>
          <a:p>
            <a:r>
              <a:rPr lang="en-US" dirty="0"/>
              <a:t>PA</a:t>
            </a:r>
            <a:r>
              <a:rPr lang="en-US" baseline="-25000" dirty="0"/>
              <a:t>O2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126.63 </a:t>
            </a:r>
            <a:r>
              <a:rPr lang="en-US" dirty="0"/>
              <a:t>– 1.3 * Pa</a:t>
            </a:r>
            <a:r>
              <a:rPr lang="en-US" baseline="-25000" dirty="0"/>
              <a:t>CO2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8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1092</Words>
  <Application>Microsoft Macintosh PowerPoint</Application>
  <PresentationFormat>Widescreen</PresentationFormat>
  <Paragraphs>108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When doe hypercapnia cause hypoxemia in SLC?</vt:lpstr>
      <vt:lpstr>PowerPoint Presentation</vt:lpstr>
      <vt:lpstr>Standard Equation, explained</vt:lpstr>
      <vt:lpstr>Standard Equation, assumptions</vt:lpstr>
      <vt:lpstr>Extended Equation Justification</vt:lpstr>
      <vt:lpstr>Extended Equation Justification</vt:lpstr>
      <vt:lpstr>Extended Equation Justification</vt:lpstr>
      <vt:lpstr>Extended Equation, Explained</vt:lpstr>
      <vt:lpstr>SLC Average values</vt:lpstr>
      <vt:lpstr>When is hypoxemia noticeable?</vt:lpstr>
      <vt:lpstr>Empirical measures: Crapo et al. </vt:lpstr>
      <vt:lpstr>Critical PaCO2 with normal A-a gradient?</vt:lpstr>
      <vt:lpstr>Comparison: at sea level</vt:lpstr>
      <vt:lpstr>PowerPoint Presentation</vt:lpstr>
      <vt:lpstr>How elevation plays in to this</vt:lpstr>
      <vt:lpstr>Expected compensation (From Grissom)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doe hypercapnia cause hypoxemia in SLC?</dc:title>
  <dc:creator>BRIAN LOCKE</dc:creator>
  <cp:lastModifiedBy>BRIAN LOCKE</cp:lastModifiedBy>
  <cp:revision>5</cp:revision>
  <dcterms:created xsi:type="dcterms:W3CDTF">2021-09-10T17:25:39Z</dcterms:created>
  <dcterms:modified xsi:type="dcterms:W3CDTF">2021-09-29T21:29:18Z</dcterms:modified>
</cp:coreProperties>
</file>